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71" r:id="rId5"/>
    <p:sldId id="3172" r:id="rId6"/>
  </p:sldIdLst>
  <p:sldSz cx="17559338" cy="9875838"/>
  <p:notesSz cx="6858000" cy="9144000"/>
  <p:defaultTextStyle>
    <a:defPPr>
      <a:defRPr lang="pt-BR"/>
    </a:defPPr>
    <a:lvl1pPr marL="0" algn="l" defTabSz="136814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4071" algn="l" defTabSz="136814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68143" algn="l" defTabSz="136814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2216" algn="l" defTabSz="136814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36287" algn="l" defTabSz="136814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0358" algn="l" defTabSz="136814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04429" algn="l" defTabSz="136814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88503" algn="l" defTabSz="136814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72574" algn="l" defTabSz="136814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3700" userDrawn="1">
          <p15:clr>
            <a:srgbClr val="A4A3A4"/>
          </p15:clr>
        </p15:guide>
        <p15:guide id="19" pos="55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é Fonseca" initials="AF" lastIdx="1" clrIdx="0"/>
  <p:cmAuthor id="2" name="Victor Ribeiro" initials="VR" lastIdx="5" clrIdx="1">
    <p:extLst>
      <p:ext uri="{19B8F6BF-5375-455C-9EA6-DF929625EA0E}">
        <p15:presenceInfo xmlns:p15="http://schemas.microsoft.com/office/powerpoint/2012/main" userId="S::victor.ribeiro@thymosenergia.com.br::55845824-f51c-482d-88c1-37495c3f87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116A"/>
    <a:srgbClr val="CA5A12"/>
    <a:srgbClr val="E2731A"/>
    <a:srgbClr val="EF9C32"/>
    <a:srgbClr val="94B6D2"/>
    <a:srgbClr val="646464"/>
    <a:srgbClr val="7F7F7F"/>
    <a:srgbClr val="E9B626"/>
    <a:srgbClr val="FDFDFD"/>
    <a:srgbClr val="FCF4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630" y="36"/>
      </p:cViewPr>
      <p:guideLst>
        <p:guide orient="horz" pos="3700"/>
        <p:guide pos="555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tor Campos" userId="4a7e1c53-db22-45fb-ac14-fa5c237d98a4" providerId="ADAL" clId="{120E4E14-7216-4240-AFA1-6D4B1D5285E6}"/>
    <pc:docChg chg="delSld delMainMaster">
      <pc:chgData name="Vitor Campos" userId="4a7e1c53-db22-45fb-ac14-fa5c237d98a4" providerId="ADAL" clId="{120E4E14-7216-4240-AFA1-6D4B1D5285E6}" dt="2020-11-27T17:40:23.229" v="2" actId="47"/>
      <pc:docMkLst>
        <pc:docMk/>
      </pc:docMkLst>
      <pc:sldChg chg="del">
        <pc:chgData name="Vitor Campos" userId="4a7e1c53-db22-45fb-ac14-fa5c237d98a4" providerId="ADAL" clId="{120E4E14-7216-4240-AFA1-6D4B1D5285E6}" dt="2020-11-27T17:38:29.987" v="0" actId="47"/>
        <pc:sldMkLst>
          <pc:docMk/>
          <pc:sldMk cId="640991312" sldId="515"/>
        </pc:sldMkLst>
      </pc:sldChg>
      <pc:sldChg chg="del">
        <pc:chgData name="Vitor Campos" userId="4a7e1c53-db22-45fb-ac14-fa5c237d98a4" providerId="ADAL" clId="{120E4E14-7216-4240-AFA1-6D4B1D5285E6}" dt="2020-11-27T17:38:29.987" v="0" actId="47"/>
        <pc:sldMkLst>
          <pc:docMk/>
          <pc:sldMk cId="2891237706" sldId="569"/>
        </pc:sldMkLst>
      </pc:sldChg>
      <pc:sldChg chg="del">
        <pc:chgData name="Vitor Campos" userId="4a7e1c53-db22-45fb-ac14-fa5c237d98a4" providerId="ADAL" clId="{120E4E14-7216-4240-AFA1-6D4B1D5285E6}" dt="2020-11-27T17:38:32.979" v="1" actId="47"/>
        <pc:sldMkLst>
          <pc:docMk/>
          <pc:sldMk cId="19457810" sldId="2096"/>
        </pc:sldMkLst>
      </pc:sldChg>
      <pc:sldChg chg="del">
        <pc:chgData name="Vitor Campos" userId="4a7e1c53-db22-45fb-ac14-fa5c237d98a4" providerId="ADAL" clId="{120E4E14-7216-4240-AFA1-6D4B1D5285E6}" dt="2020-11-27T17:40:23.229" v="2" actId="47"/>
        <pc:sldMkLst>
          <pc:docMk/>
          <pc:sldMk cId="2583283816" sldId="2142"/>
        </pc:sldMkLst>
      </pc:sldChg>
      <pc:sldMasterChg chg="delSldLayout">
        <pc:chgData name="Vitor Campos" userId="4a7e1c53-db22-45fb-ac14-fa5c237d98a4" providerId="ADAL" clId="{120E4E14-7216-4240-AFA1-6D4B1D5285E6}" dt="2020-11-27T17:38:32.979" v="1" actId="47"/>
        <pc:sldMasterMkLst>
          <pc:docMk/>
          <pc:sldMasterMk cId="1269721085" sldId="2147483648"/>
        </pc:sldMasterMkLst>
        <pc:sldLayoutChg chg="del">
          <pc:chgData name="Vitor Campos" userId="4a7e1c53-db22-45fb-ac14-fa5c237d98a4" providerId="ADAL" clId="{120E4E14-7216-4240-AFA1-6D4B1D5285E6}" dt="2020-11-27T17:38:32.979" v="1" actId="47"/>
          <pc:sldLayoutMkLst>
            <pc:docMk/>
            <pc:sldMasterMk cId="1269721085" sldId="2147483648"/>
            <pc:sldLayoutMk cId="423646907" sldId="2147483666"/>
          </pc:sldLayoutMkLst>
        </pc:sldLayoutChg>
      </pc:sldMasterChg>
      <pc:sldMasterChg chg="del delSldLayout">
        <pc:chgData name="Vitor Campos" userId="4a7e1c53-db22-45fb-ac14-fa5c237d98a4" providerId="ADAL" clId="{120E4E14-7216-4240-AFA1-6D4B1D5285E6}" dt="2020-11-27T17:38:29.987" v="0" actId="47"/>
        <pc:sldMasterMkLst>
          <pc:docMk/>
          <pc:sldMasterMk cId="2306852539" sldId="2147483650"/>
        </pc:sldMasterMkLst>
        <pc:sldLayoutChg chg="del">
          <pc:chgData name="Vitor Campos" userId="4a7e1c53-db22-45fb-ac14-fa5c237d98a4" providerId="ADAL" clId="{120E4E14-7216-4240-AFA1-6D4B1D5285E6}" dt="2020-11-27T17:38:29.987" v="0" actId="47"/>
          <pc:sldLayoutMkLst>
            <pc:docMk/>
            <pc:sldMasterMk cId="2306852539" sldId="2147483650"/>
            <pc:sldLayoutMk cId="1889789567" sldId="2147483651"/>
          </pc:sldLayoutMkLst>
        </pc:sldLayoutChg>
        <pc:sldLayoutChg chg="del">
          <pc:chgData name="Vitor Campos" userId="4a7e1c53-db22-45fb-ac14-fa5c237d98a4" providerId="ADAL" clId="{120E4E14-7216-4240-AFA1-6D4B1D5285E6}" dt="2020-11-27T17:38:29.987" v="0" actId="47"/>
          <pc:sldLayoutMkLst>
            <pc:docMk/>
            <pc:sldMasterMk cId="2306852539" sldId="2147483650"/>
            <pc:sldLayoutMk cId="2601561141" sldId="2147483652"/>
          </pc:sldLayoutMkLst>
        </pc:sldLayoutChg>
        <pc:sldLayoutChg chg="del">
          <pc:chgData name="Vitor Campos" userId="4a7e1c53-db22-45fb-ac14-fa5c237d98a4" providerId="ADAL" clId="{120E4E14-7216-4240-AFA1-6D4B1D5285E6}" dt="2020-11-27T17:38:29.987" v="0" actId="47"/>
          <pc:sldLayoutMkLst>
            <pc:docMk/>
            <pc:sldMasterMk cId="2306852539" sldId="2147483650"/>
            <pc:sldLayoutMk cId="1674140435" sldId="2147483653"/>
          </pc:sldLayoutMkLst>
        </pc:sldLayoutChg>
        <pc:sldLayoutChg chg="del">
          <pc:chgData name="Vitor Campos" userId="4a7e1c53-db22-45fb-ac14-fa5c237d98a4" providerId="ADAL" clId="{120E4E14-7216-4240-AFA1-6D4B1D5285E6}" dt="2020-11-27T17:38:29.987" v="0" actId="47"/>
          <pc:sldLayoutMkLst>
            <pc:docMk/>
            <pc:sldMasterMk cId="2306852539" sldId="2147483650"/>
            <pc:sldLayoutMk cId="3753187276" sldId="214748365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A542145-C453-4DEB-AB24-1A0D4E1F06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4056038-91D7-4405-9949-D208057986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3DD67-5D18-430E-8FE7-2DDDC634A57A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2D2BB30-5E4E-438F-B771-7140D0C912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6AE8623-4BDC-4EA1-BBEA-9955F5EE8D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BE3F0-1702-4175-941B-3577F1F22E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20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A187A-9E05-964C-A4CA-3DBC0BC1C857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29E9A-FD1A-9D40-B596-0E8C8B4E63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05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07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84071" algn="l" defTabSz="68407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68143" algn="l" defTabSz="68407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2052216" algn="l" defTabSz="68407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736287" algn="l" defTabSz="68407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420358" algn="l" defTabSz="68407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4104429" algn="l" defTabSz="68407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788503" algn="l" defTabSz="68407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472574" algn="l" defTabSz="68407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40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80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129E9A-FD1A-9D40-B596-0E8C8B4E631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82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40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80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129E9A-FD1A-9D40-B596-0E8C8B4E63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3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732330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2CBE48-B8B6-43B2-A4A3-2E6929BB883C}"/>
              </a:ext>
            </a:extLst>
          </p:cNvPr>
          <p:cNvSpPr/>
          <p:nvPr userDrawn="1"/>
        </p:nvSpPr>
        <p:spPr>
          <a:xfrm>
            <a:off x="15976688" y="1034746"/>
            <a:ext cx="986111" cy="1013872"/>
          </a:xfrm>
          <a:prstGeom prst="rect">
            <a:avLst/>
          </a:prstGeom>
          <a:solidFill>
            <a:srgbClr val="B624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63F58BD-CA50-4F9B-9F4E-207F11282263}"/>
              </a:ext>
            </a:extLst>
          </p:cNvPr>
          <p:cNvSpPr/>
          <p:nvPr userDrawn="1"/>
        </p:nvSpPr>
        <p:spPr>
          <a:xfrm>
            <a:off x="10388694" y="1307700"/>
            <a:ext cx="6289385" cy="7747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Espaço Reservado para Conteúdo 15"/>
          <p:cNvSpPr>
            <a:spLocks noGrp="1"/>
          </p:cNvSpPr>
          <p:nvPr>
            <p:ph sz="quarter" idx="11" hasCustomPrompt="1"/>
          </p:nvPr>
        </p:nvSpPr>
        <p:spPr>
          <a:xfrm>
            <a:off x="10388600" y="1314450"/>
            <a:ext cx="6273799" cy="7740579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pt-BR"/>
              <a:t>Inserir imagem</a:t>
            </a:r>
          </a:p>
        </p:txBody>
      </p:sp>
    </p:spTree>
    <p:extLst>
      <p:ext uri="{BB962C8B-B14F-4D97-AF65-F5344CB8AC3E}">
        <p14:creationId xmlns:p14="http://schemas.microsoft.com/office/powerpoint/2010/main" val="360160061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72465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E34EFDB-CBFC-4F5A-8CD8-78C65B74D34F}"/>
              </a:ext>
            </a:extLst>
          </p:cNvPr>
          <p:cNvSpPr/>
          <p:nvPr userDrawn="1"/>
        </p:nvSpPr>
        <p:spPr>
          <a:xfrm>
            <a:off x="10438045" y="1962772"/>
            <a:ext cx="986111" cy="1013872"/>
          </a:xfrm>
          <a:prstGeom prst="rect">
            <a:avLst/>
          </a:prstGeom>
          <a:solidFill>
            <a:srgbClr val="E27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2069E6E-27FB-4D9D-9A8F-4B0080B577E4}"/>
              </a:ext>
            </a:extLst>
          </p:cNvPr>
          <p:cNvSpPr/>
          <p:nvPr userDrawn="1"/>
        </p:nvSpPr>
        <p:spPr>
          <a:xfrm>
            <a:off x="15722935" y="1962772"/>
            <a:ext cx="986111" cy="1013872"/>
          </a:xfrm>
          <a:prstGeom prst="rect">
            <a:avLst/>
          </a:prstGeom>
          <a:solidFill>
            <a:srgbClr val="EF9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9D1FE0A-EC25-46E8-BCC9-97FE1361F16E}"/>
              </a:ext>
            </a:extLst>
          </p:cNvPr>
          <p:cNvSpPr/>
          <p:nvPr userDrawn="1"/>
        </p:nvSpPr>
        <p:spPr>
          <a:xfrm>
            <a:off x="5160625" y="1962772"/>
            <a:ext cx="986111" cy="1013872"/>
          </a:xfrm>
          <a:prstGeom prst="rect">
            <a:avLst/>
          </a:prstGeom>
          <a:solidFill>
            <a:srgbClr val="B624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E4A4855-0CED-494C-A6DF-46FEC051115F}"/>
              </a:ext>
            </a:extLst>
          </p:cNvPr>
          <p:cNvSpPr/>
          <p:nvPr userDrawn="1"/>
        </p:nvSpPr>
        <p:spPr>
          <a:xfrm>
            <a:off x="11674895" y="2228017"/>
            <a:ext cx="4775940" cy="41799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36B1DEA-8631-4839-A933-839601527FA1}"/>
              </a:ext>
            </a:extLst>
          </p:cNvPr>
          <p:cNvSpPr/>
          <p:nvPr userDrawn="1"/>
        </p:nvSpPr>
        <p:spPr>
          <a:xfrm>
            <a:off x="1120057" y="2228017"/>
            <a:ext cx="4775940" cy="41799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C2AC4913-6EA3-4E2A-B52A-947C238323B2}"/>
              </a:ext>
            </a:extLst>
          </p:cNvPr>
          <p:cNvSpPr/>
          <p:nvPr userDrawn="1"/>
        </p:nvSpPr>
        <p:spPr>
          <a:xfrm>
            <a:off x="6397476" y="2228017"/>
            <a:ext cx="4775940" cy="41799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3">
            <a:extLst>
              <a:ext uri="{FF2B5EF4-FFF2-40B4-BE49-F238E27FC236}">
                <a16:creationId xmlns:a16="http://schemas.microsoft.com/office/drawing/2014/main" id="{22391781-6050-4DD1-8A7A-DEC8A5367241}"/>
              </a:ext>
            </a:extLst>
          </p:cNvPr>
          <p:cNvSpPr txBox="1"/>
          <p:nvPr userDrawn="1"/>
        </p:nvSpPr>
        <p:spPr>
          <a:xfrm>
            <a:off x="881258" y="1685773"/>
            <a:ext cx="677468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t-BR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ipsum</a:t>
            </a:r>
          </a:p>
        </p:txBody>
      </p:sp>
      <p:sp>
        <p:nvSpPr>
          <p:cNvPr id="16" name="Espaço Reservado para Conteúdo 15"/>
          <p:cNvSpPr>
            <a:spLocks noGrp="1"/>
          </p:cNvSpPr>
          <p:nvPr>
            <p:ph sz="quarter" idx="10" hasCustomPrompt="1"/>
          </p:nvPr>
        </p:nvSpPr>
        <p:spPr>
          <a:xfrm>
            <a:off x="1117600" y="2220687"/>
            <a:ext cx="4778375" cy="4179888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pt-BR"/>
              <a:t>Inserir imagem</a:t>
            </a:r>
          </a:p>
        </p:txBody>
      </p:sp>
      <p:sp>
        <p:nvSpPr>
          <p:cNvPr id="17" name="Espaço Reservado para Conteúdo 15"/>
          <p:cNvSpPr>
            <a:spLocks noGrp="1"/>
          </p:cNvSpPr>
          <p:nvPr>
            <p:ph sz="quarter" idx="11" hasCustomPrompt="1"/>
          </p:nvPr>
        </p:nvSpPr>
        <p:spPr>
          <a:xfrm>
            <a:off x="6386285" y="2220687"/>
            <a:ext cx="4777015" cy="4179888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pt-BR"/>
              <a:t>Inserir imagem</a:t>
            </a:r>
          </a:p>
        </p:txBody>
      </p:sp>
      <p:sp>
        <p:nvSpPr>
          <p:cNvPr id="18" name="Espaço Reservado para Conteúdo 15"/>
          <p:cNvSpPr>
            <a:spLocks noGrp="1"/>
          </p:cNvSpPr>
          <p:nvPr>
            <p:ph sz="quarter" idx="12" hasCustomPrompt="1"/>
          </p:nvPr>
        </p:nvSpPr>
        <p:spPr>
          <a:xfrm>
            <a:off x="11669485" y="2220687"/>
            <a:ext cx="4770665" cy="4179888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pt-BR"/>
              <a:t>Inserir imagem</a:t>
            </a:r>
          </a:p>
        </p:txBody>
      </p:sp>
    </p:spTree>
    <p:extLst>
      <p:ext uri="{BB962C8B-B14F-4D97-AF65-F5344CB8AC3E}">
        <p14:creationId xmlns:p14="http://schemas.microsoft.com/office/powerpoint/2010/main" val="27178583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2CBE48-B8B6-43B2-A4A3-2E6929BB883C}"/>
              </a:ext>
            </a:extLst>
          </p:cNvPr>
          <p:cNvSpPr/>
          <p:nvPr userDrawn="1"/>
        </p:nvSpPr>
        <p:spPr>
          <a:xfrm>
            <a:off x="16008041" y="4459342"/>
            <a:ext cx="986111" cy="1013872"/>
          </a:xfrm>
          <a:prstGeom prst="rect">
            <a:avLst/>
          </a:prstGeom>
          <a:solidFill>
            <a:srgbClr val="CA5A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63F58BD-CA50-4F9B-9F4E-207F11282263}"/>
              </a:ext>
            </a:extLst>
          </p:cNvPr>
          <p:cNvSpPr/>
          <p:nvPr userDrawn="1"/>
        </p:nvSpPr>
        <p:spPr>
          <a:xfrm>
            <a:off x="881258" y="4738068"/>
            <a:ext cx="15796821" cy="43169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Espaço Reservado para Conteúdo 15"/>
          <p:cNvSpPr>
            <a:spLocks noGrp="1"/>
          </p:cNvSpPr>
          <p:nvPr>
            <p:ph sz="quarter" idx="10" hasCustomPrompt="1"/>
          </p:nvPr>
        </p:nvSpPr>
        <p:spPr>
          <a:xfrm>
            <a:off x="881258" y="4731657"/>
            <a:ext cx="15781142" cy="4323372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pt-BR"/>
              <a:t>Inserir imagem</a:t>
            </a:r>
          </a:p>
        </p:txBody>
      </p:sp>
    </p:spTree>
    <p:extLst>
      <p:ext uri="{BB962C8B-B14F-4D97-AF65-F5344CB8AC3E}">
        <p14:creationId xmlns:p14="http://schemas.microsoft.com/office/powerpoint/2010/main" val="98484750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E34EFDB-CBFC-4F5A-8CD8-78C65B74D34F}"/>
              </a:ext>
            </a:extLst>
          </p:cNvPr>
          <p:cNvSpPr/>
          <p:nvPr userDrawn="1"/>
        </p:nvSpPr>
        <p:spPr>
          <a:xfrm>
            <a:off x="10438045" y="5118929"/>
            <a:ext cx="986111" cy="1013872"/>
          </a:xfrm>
          <a:prstGeom prst="rect">
            <a:avLst/>
          </a:prstGeom>
          <a:solidFill>
            <a:srgbClr val="E27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2069E6E-27FB-4D9D-9A8F-4B0080B577E4}"/>
              </a:ext>
            </a:extLst>
          </p:cNvPr>
          <p:cNvSpPr/>
          <p:nvPr userDrawn="1"/>
        </p:nvSpPr>
        <p:spPr>
          <a:xfrm>
            <a:off x="15722935" y="5118929"/>
            <a:ext cx="986111" cy="1013872"/>
          </a:xfrm>
          <a:prstGeom prst="rect">
            <a:avLst/>
          </a:prstGeom>
          <a:solidFill>
            <a:srgbClr val="EF9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9D1FE0A-EC25-46E8-BCC9-97FE1361F16E}"/>
              </a:ext>
            </a:extLst>
          </p:cNvPr>
          <p:cNvSpPr/>
          <p:nvPr userDrawn="1"/>
        </p:nvSpPr>
        <p:spPr>
          <a:xfrm>
            <a:off x="5160625" y="5118929"/>
            <a:ext cx="986111" cy="1013872"/>
          </a:xfrm>
          <a:prstGeom prst="rect">
            <a:avLst/>
          </a:prstGeom>
          <a:solidFill>
            <a:srgbClr val="B624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E4A4855-0CED-494C-A6DF-46FEC051115F}"/>
              </a:ext>
            </a:extLst>
          </p:cNvPr>
          <p:cNvSpPr/>
          <p:nvPr userDrawn="1"/>
        </p:nvSpPr>
        <p:spPr>
          <a:xfrm>
            <a:off x="11985171" y="5384174"/>
            <a:ext cx="4465664" cy="33763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36B1DEA-8631-4839-A933-839601527FA1}"/>
              </a:ext>
            </a:extLst>
          </p:cNvPr>
          <p:cNvSpPr/>
          <p:nvPr userDrawn="1"/>
        </p:nvSpPr>
        <p:spPr>
          <a:xfrm>
            <a:off x="1430333" y="5384174"/>
            <a:ext cx="4465664" cy="33763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2AC4913-6EA3-4E2A-B52A-947C238323B2}"/>
              </a:ext>
            </a:extLst>
          </p:cNvPr>
          <p:cNvSpPr/>
          <p:nvPr userDrawn="1"/>
        </p:nvSpPr>
        <p:spPr>
          <a:xfrm>
            <a:off x="6707752" y="5384174"/>
            <a:ext cx="4465664" cy="33763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Espaço Reservado para Conteúdo 15"/>
          <p:cNvSpPr>
            <a:spLocks noGrp="1"/>
          </p:cNvSpPr>
          <p:nvPr>
            <p:ph sz="quarter" idx="10" hasCustomPrompt="1"/>
          </p:nvPr>
        </p:nvSpPr>
        <p:spPr>
          <a:xfrm>
            <a:off x="1430333" y="5384174"/>
            <a:ext cx="4447953" cy="336123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pt-BR"/>
              <a:t>Inserir imagem</a:t>
            </a:r>
          </a:p>
        </p:txBody>
      </p:sp>
      <p:sp>
        <p:nvSpPr>
          <p:cNvPr id="10" name="Espaço Reservado para Conteúdo 15"/>
          <p:cNvSpPr>
            <a:spLocks noGrp="1"/>
          </p:cNvSpPr>
          <p:nvPr>
            <p:ph sz="quarter" idx="11" hasCustomPrompt="1"/>
          </p:nvPr>
        </p:nvSpPr>
        <p:spPr>
          <a:xfrm>
            <a:off x="6699019" y="5384174"/>
            <a:ext cx="4447953" cy="336123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pt-BR"/>
              <a:t>Inserir imagem</a:t>
            </a:r>
          </a:p>
        </p:txBody>
      </p:sp>
      <p:sp>
        <p:nvSpPr>
          <p:cNvPr id="11" name="Espaço Reservado para Conteúdo 15"/>
          <p:cNvSpPr>
            <a:spLocks noGrp="1"/>
          </p:cNvSpPr>
          <p:nvPr>
            <p:ph sz="quarter" idx="12" hasCustomPrompt="1"/>
          </p:nvPr>
        </p:nvSpPr>
        <p:spPr>
          <a:xfrm>
            <a:off x="11996733" y="5384174"/>
            <a:ext cx="4447953" cy="336123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pt-BR"/>
              <a:t>Inserir imagem</a:t>
            </a:r>
          </a:p>
        </p:txBody>
      </p:sp>
    </p:spTree>
    <p:extLst>
      <p:ext uri="{BB962C8B-B14F-4D97-AF65-F5344CB8AC3E}">
        <p14:creationId xmlns:p14="http://schemas.microsoft.com/office/powerpoint/2010/main" val="176415893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2CBE48-B8B6-43B2-A4A3-2E6929BB883C}"/>
              </a:ext>
            </a:extLst>
          </p:cNvPr>
          <p:cNvSpPr/>
          <p:nvPr userDrawn="1"/>
        </p:nvSpPr>
        <p:spPr>
          <a:xfrm>
            <a:off x="963111" y="2445534"/>
            <a:ext cx="986111" cy="1013872"/>
          </a:xfrm>
          <a:prstGeom prst="rect">
            <a:avLst/>
          </a:prstGeom>
          <a:solidFill>
            <a:srgbClr val="B624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63F58BD-CA50-4F9B-9F4E-207F11282263}"/>
              </a:ext>
            </a:extLst>
          </p:cNvPr>
          <p:cNvSpPr/>
          <p:nvPr userDrawn="1"/>
        </p:nvSpPr>
        <p:spPr>
          <a:xfrm>
            <a:off x="1218569" y="2706188"/>
            <a:ext cx="6289385" cy="5999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Espaço Reservado para Conteúdo 15"/>
          <p:cNvSpPr>
            <a:spLocks noGrp="1"/>
          </p:cNvSpPr>
          <p:nvPr>
            <p:ph sz="quarter" idx="10" hasCustomPrompt="1"/>
          </p:nvPr>
        </p:nvSpPr>
        <p:spPr>
          <a:xfrm>
            <a:off x="1218569" y="2706187"/>
            <a:ext cx="6285317" cy="6002384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pt-BR"/>
              <a:t>Inserir imagem</a:t>
            </a:r>
          </a:p>
        </p:txBody>
      </p:sp>
    </p:spTree>
    <p:extLst>
      <p:ext uri="{BB962C8B-B14F-4D97-AF65-F5344CB8AC3E}">
        <p14:creationId xmlns:p14="http://schemas.microsoft.com/office/powerpoint/2010/main" val="193846217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2CBE48-B8B6-43B2-A4A3-2E6929BB883C}"/>
              </a:ext>
            </a:extLst>
          </p:cNvPr>
          <p:cNvSpPr/>
          <p:nvPr userDrawn="1"/>
        </p:nvSpPr>
        <p:spPr>
          <a:xfrm>
            <a:off x="7492691" y="4431777"/>
            <a:ext cx="986111" cy="1013872"/>
          </a:xfrm>
          <a:prstGeom prst="rect">
            <a:avLst/>
          </a:prstGeom>
          <a:solidFill>
            <a:srgbClr val="B624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63F58BD-CA50-4F9B-9F4E-207F11282263}"/>
              </a:ext>
            </a:extLst>
          </p:cNvPr>
          <p:cNvSpPr/>
          <p:nvPr userDrawn="1"/>
        </p:nvSpPr>
        <p:spPr>
          <a:xfrm>
            <a:off x="2247899" y="4738068"/>
            <a:ext cx="5924551" cy="43169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B2CBE48-B8B6-43B2-A4A3-2E6929BB883C}"/>
              </a:ext>
            </a:extLst>
          </p:cNvPr>
          <p:cNvSpPr/>
          <p:nvPr userDrawn="1"/>
        </p:nvSpPr>
        <p:spPr>
          <a:xfrm>
            <a:off x="15599419" y="4431777"/>
            <a:ext cx="986111" cy="1013872"/>
          </a:xfrm>
          <a:prstGeom prst="rect">
            <a:avLst/>
          </a:prstGeom>
          <a:solidFill>
            <a:srgbClr val="EF9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63F58BD-CA50-4F9B-9F4E-207F11282263}"/>
              </a:ext>
            </a:extLst>
          </p:cNvPr>
          <p:cNvSpPr/>
          <p:nvPr userDrawn="1"/>
        </p:nvSpPr>
        <p:spPr>
          <a:xfrm>
            <a:off x="10354627" y="4738068"/>
            <a:ext cx="5924551" cy="43169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Espaço Reservado para Conteúdo 15"/>
          <p:cNvSpPr>
            <a:spLocks noGrp="1"/>
          </p:cNvSpPr>
          <p:nvPr>
            <p:ph sz="quarter" idx="10" hasCustomPrompt="1"/>
          </p:nvPr>
        </p:nvSpPr>
        <p:spPr>
          <a:xfrm>
            <a:off x="2264229" y="4746171"/>
            <a:ext cx="5908221" cy="4308858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pt-BR"/>
              <a:t>Inserir imagem</a:t>
            </a:r>
          </a:p>
        </p:txBody>
      </p:sp>
      <p:sp>
        <p:nvSpPr>
          <p:cNvPr id="9" name="Espaço Reservado para Conteúdo 15"/>
          <p:cNvSpPr>
            <a:spLocks noGrp="1"/>
          </p:cNvSpPr>
          <p:nvPr>
            <p:ph sz="quarter" idx="11" hasCustomPrompt="1"/>
          </p:nvPr>
        </p:nvSpPr>
        <p:spPr>
          <a:xfrm>
            <a:off x="10370821" y="4746171"/>
            <a:ext cx="5908358" cy="4308858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pt-BR"/>
              <a:t>Inserir imagem</a:t>
            </a:r>
          </a:p>
        </p:txBody>
      </p:sp>
    </p:spTree>
    <p:extLst>
      <p:ext uri="{BB962C8B-B14F-4D97-AF65-F5344CB8AC3E}">
        <p14:creationId xmlns:p14="http://schemas.microsoft.com/office/powerpoint/2010/main" val="148954635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2CBE48-B8B6-43B2-A4A3-2E6929BB883C}"/>
              </a:ext>
            </a:extLst>
          </p:cNvPr>
          <p:cNvSpPr/>
          <p:nvPr userDrawn="1"/>
        </p:nvSpPr>
        <p:spPr>
          <a:xfrm>
            <a:off x="16008041" y="2024202"/>
            <a:ext cx="986111" cy="1013872"/>
          </a:xfrm>
          <a:prstGeom prst="rect">
            <a:avLst/>
          </a:prstGeom>
          <a:solidFill>
            <a:srgbClr val="CA5A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63F58BD-CA50-4F9B-9F4E-207F11282263}"/>
              </a:ext>
            </a:extLst>
          </p:cNvPr>
          <p:cNvSpPr/>
          <p:nvPr userDrawn="1"/>
        </p:nvSpPr>
        <p:spPr>
          <a:xfrm>
            <a:off x="881258" y="2302928"/>
            <a:ext cx="15796821" cy="43169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Espaço Reservado para Conteúdo 15"/>
          <p:cNvSpPr>
            <a:spLocks noGrp="1"/>
          </p:cNvSpPr>
          <p:nvPr>
            <p:ph sz="quarter" idx="10" hasCustomPrompt="1"/>
          </p:nvPr>
        </p:nvSpPr>
        <p:spPr>
          <a:xfrm>
            <a:off x="881258" y="2302928"/>
            <a:ext cx="15781142" cy="4316947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pt-BR"/>
              <a:t>Inserir imagem</a:t>
            </a:r>
          </a:p>
        </p:txBody>
      </p:sp>
    </p:spTree>
    <p:extLst>
      <p:ext uri="{BB962C8B-B14F-4D97-AF65-F5344CB8AC3E}">
        <p14:creationId xmlns:p14="http://schemas.microsoft.com/office/powerpoint/2010/main" val="294490468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2CBE48-B8B6-43B2-A4A3-2E6929BB883C}"/>
              </a:ext>
            </a:extLst>
          </p:cNvPr>
          <p:cNvSpPr/>
          <p:nvPr userDrawn="1"/>
        </p:nvSpPr>
        <p:spPr>
          <a:xfrm>
            <a:off x="963111" y="2445534"/>
            <a:ext cx="986111" cy="1013872"/>
          </a:xfrm>
          <a:prstGeom prst="rect">
            <a:avLst/>
          </a:prstGeom>
          <a:solidFill>
            <a:srgbClr val="EF9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63F58BD-CA50-4F9B-9F4E-207F11282263}"/>
              </a:ext>
            </a:extLst>
          </p:cNvPr>
          <p:cNvSpPr/>
          <p:nvPr userDrawn="1"/>
        </p:nvSpPr>
        <p:spPr>
          <a:xfrm>
            <a:off x="1218569" y="2706188"/>
            <a:ext cx="6289385" cy="5999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Espaço Reservado para Conteúdo 15"/>
          <p:cNvSpPr>
            <a:spLocks noGrp="1"/>
          </p:cNvSpPr>
          <p:nvPr>
            <p:ph sz="quarter" idx="10" hasCustomPrompt="1"/>
          </p:nvPr>
        </p:nvSpPr>
        <p:spPr>
          <a:xfrm>
            <a:off x="1218569" y="2706187"/>
            <a:ext cx="6285317" cy="6002384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pt-BR"/>
              <a:t>Inserir imagem</a:t>
            </a:r>
          </a:p>
        </p:txBody>
      </p:sp>
    </p:spTree>
    <p:extLst>
      <p:ext uri="{BB962C8B-B14F-4D97-AF65-F5344CB8AC3E}">
        <p14:creationId xmlns:p14="http://schemas.microsoft.com/office/powerpoint/2010/main" val="409389863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>
            <a:extLst>
              <a:ext uri="{FF2B5EF4-FFF2-40B4-BE49-F238E27FC236}">
                <a16:creationId xmlns:a16="http://schemas.microsoft.com/office/drawing/2014/main" id="{A3659F9B-F22B-4E28-9BFA-8290041FBB69}"/>
              </a:ext>
            </a:extLst>
          </p:cNvPr>
          <p:cNvSpPr txBox="1"/>
          <p:nvPr userDrawn="1"/>
        </p:nvSpPr>
        <p:spPr>
          <a:xfrm>
            <a:off x="16854984" y="9403897"/>
            <a:ext cx="45751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/>
            <a:fld id="{5F42989F-E2DD-4914-8F62-A4EDE4733BE6}" type="slidenum">
              <a:rPr lang="pt-BR" sz="1400" b="1" smtClean="0">
                <a:solidFill>
                  <a:srgbClr val="E2731A"/>
                </a:solidFill>
                <a:latin typeface="Arial" pitchFamily="34" charset="0"/>
                <a:cs typeface="Arial" pitchFamily="34" charset="0"/>
              </a:rPr>
              <a:t>‹nº›</a:t>
            </a:fld>
            <a:endParaRPr lang="pt-BR" sz="1400" b="1">
              <a:solidFill>
                <a:srgbClr val="E2731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A5B30A81-684E-4D1A-852E-C5F7C657C1E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5805189" y="256497"/>
            <a:ext cx="1329891" cy="492803"/>
          </a:xfrm>
          <a:prstGeom prst="rect">
            <a:avLst/>
          </a:prstGeom>
        </p:spPr>
      </p:pic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6A75254E-F41F-46BF-B02F-AC4A1E3105FE}"/>
              </a:ext>
            </a:extLst>
          </p:cNvPr>
          <p:cNvCxnSpPr>
            <a:cxnSpLocks/>
          </p:cNvCxnSpPr>
          <p:nvPr userDrawn="1"/>
        </p:nvCxnSpPr>
        <p:spPr>
          <a:xfrm>
            <a:off x="553791" y="490420"/>
            <a:ext cx="14940209" cy="0"/>
          </a:xfrm>
          <a:prstGeom prst="line">
            <a:avLst/>
          </a:prstGeom>
          <a:ln>
            <a:solidFill>
              <a:srgbClr val="E273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72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</p:sldLayoutIdLst>
  <p:transition>
    <p:fade/>
  </p:transition>
  <p:hf sldNum="0" hdr="0" ftr="0" dt="0"/>
  <p:txStyles>
    <p:titleStyle>
      <a:lvl1pPr algn="ctr" defTabSz="1368143" rtl="0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3054" indent="-513054" algn="l" defTabSz="1368143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11617" indent="-427544" algn="l" defTabSz="1368143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0180" indent="-342036" algn="l" defTabSz="136814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94251" indent="-342036" algn="l" defTabSz="136814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078323" indent="-342036" algn="l" defTabSz="1368143" rtl="0" eaLnBrk="1" latinLnBrk="0" hangingPunct="1">
        <a:spcBef>
          <a:spcPct val="20000"/>
        </a:spcBef>
        <a:buFont typeface="Arial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762394" indent="-342036" algn="l" defTabSz="1368143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446467" indent="-342036" algn="l" defTabSz="1368143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130538" indent="-342036" algn="l" defTabSz="1368143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814609" indent="-342036" algn="l" defTabSz="1368143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368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4071" algn="l" defTabSz="1368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68143" algn="l" defTabSz="1368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2216" algn="l" defTabSz="1368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36287" algn="l" defTabSz="1368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0358" algn="l" defTabSz="1368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04429" algn="l" defTabSz="1368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88503" algn="l" defTabSz="1368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72574" algn="l" defTabSz="136814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ixaDeTexto 13">
            <a:extLst>
              <a:ext uri="{FF2B5EF4-FFF2-40B4-BE49-F238E27FC236}">
                <a16:creationId xmlns:a16="http://schemas.microsoft.com/office/drawing/2014/main" id="{2C6B902E-6D22-4FCC-82C5-DCC0BF71D67A}"/>
              </a:ext>
            </a:extLst>
          </p:cNvPr>
          <p:cNvSpPr txBox="1"/>
          <p:nvPr/>
        </p:nvSpPr>
        <p:spPr>
          <a:xfrm>
            <a:off x="8019678" y="9568061"/>
            <a:ext cx="11881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CONFIDENCIAL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C5FB44E-3A16-4020-A173-8F569A7D1A7A}"/>
              </a:ext>
            </a:extLst>
          </p:cNvPr>
          <p:cNvSpPr txBox="1"/>
          <p:nvPr/>
        </p:nvSpPr>
        <p:spPr>
          <a:xfrm>
            <a:off x="449898" y="136503"/>
            <a:ext cx="14587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E27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12º Encontro Anual do Mercado Livre</a:t>
            </a:r>
            <a:endParaRPr lang="pt-BR" sz="1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A1545EC-E8F6-4190-A789-227350B35880}"/>
              </a:ext>
            </a:extLst>
          </p:cNvPr>
          <p:cNvSpPr txBox="1"/>
          <p:nvPr/>
        </p:nvSpPr>
        <p:spPr>
          <a:xfrm>
            <a:off x="881258" y="1043784"/>
            <a:ext cx="154615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3128856A-79B1-4A1C-8F2A-56545B893FDE}"/>
              </a:ext>
            </a:extLst>
          </p:cNvPr>
          <p:cNvSpPr txBox="1"/>
          <p:nvPr/>
        </p:nvSpPr>
        <p:spPr>
          <a:xfrm>
            <a:off x="906310" y="513199"/>
            <a:ext cx="1495832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encontro trouxe temas como abertura do mercado e migração de clientes, segurança de mercado e formação de preços.</a:t>
            </a:r>
          </a:p>
        </p:txBody>
      </p:sp>
      <p:sp>
        <p:nvSpPr>
          <p:cNvPr id="6" name="Paralelogramo 5">
            <a:extLst>
              <a:ext uri="{FF2B5EF4-FFF2-40B4-BE49-F238E27FC236}">
                <a16:creationId xmlns:a16="http://schemas.microsoft.com/office/drawing/2014/main" id="{A12A3E70-D2EE-4A01-BCA8-2CC56D67B141}"/>
              </a:ext>
            </a:extLst>
          </p:cNvPr>
          <p:cNvSpPr/>
          <p:nvPr/>
        </p:nvSpPr>
        <p:spPr>
          <a:xfrm>
            <a:off x="881258" y="1543551"/>
            <a:ext cx="380506" cy="107950"/>
          </a:xfrm>
          <a:prstGeom prst="parallelogram">
            <a:avLst>
              <a:gd name="adj" fmla="val 57012"/>
            </a:avLst>
          </a:prstGeom>
          <a:solidFill>
            <a:srgbClr val="E27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D9053577-4717-4EA5-8EFA-720A06F25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92066"/>
              </p:ext>
            </p:extLst>
          </p:nvPr>
        </p:nvGraphicFramePr>
        <p:xfrm>
          <a:off x="881258" y="1997851"/>
          <a:ext cx="15461596" cy="7512298"/>
        </p:xfrm>
        <a:graphic>
          <a:graphicData uri="http://schemas.openxmlformats.org/drawingml/2006/table">
            <a:tbl>
              <a:tblPr/>
              <a:tblGrid>
                <a:gridCol w="713956">
                  <a:extLst>
                    <a:ext uri="{9D8B030D-6E8A-4147-A177-3AD203B41FA5}">
                      <a16:colId xmlns:a16="http://schemas.microsoft.com/office/drawing/2014/main" val="3385759229"/>
                    </a:ext>
                  </a:extLst>
                </a:gridCol>
                <a:gridCol w="1773733">
                  <a:extLst>
                    <a:ext uri="{9D8B030D-6E8A-4147-A177-3AD203B41FA5}">
                      <a16:colId xmlns:a16="http://schemas.microsoft.com/office/drawing/2014/main" val="1816884635"/>
                    </a:ext>
                  </a:extLst>
                </a:gridCol>
                <a:gridCol w="4183332">
                  <a:extLst>
                    <a:ext uri="{9D8B030D-6E8A-4147-A177-3AD203B41FA5}">
                      <a16:colId xmlns:a16="http://schemas.microsoft.com/office/drawing/2014/main" val="2570069431"/>
                    </a:ext>
                  </a:extLst>
                </a:gridCol>
                <a:gridCol w="8790575">
                  <a:extLst>
                    <a:ext uri="{9D8B030D-6E8A-4147-A177-3AD203B41FA5}">
                      <a16:colId xmlns:a16="http://schemas.microsoft.com/office/drawing/2014/main" val="2887722111"/>
                    </a:ext>
                  </a:extLst>
                </a:gridCol>
              </a:tblGrid>
              <a:tr h="41236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Discussão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Participantes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Destaques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01626"/>
                  </a:ext>
                </a:extLst>
              </a:tr>
              <a:tr h="19480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25/11</a:t>
                      </a:r>
                      <a:b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10h00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Mercado: caminho para a abertura total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André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Pepitone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Diretor Geral da ANEEL;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Marisete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Pereira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Secretária Executiva do MME;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Reginaldo Medeiros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Presidente Executivo da ABRACEEL;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Arnaldo Jardim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Deputado Federal;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Mário Luiz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Menel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 Cunha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Presidente da ABIAPE;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Jaqueline Casso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l, Deputada Federal.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MP 998/2020:  Em conversa com deputados federais: existe uma f</a:t>
                      </a:r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orte expectativa de conversão em lei no futuro próximo, porém a agenda no congresso se encontra lotada.</a:t>
                      </a:r>
                      <a:b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As comissões do Congresso que discutem o PL 1917/2015 e 232/2016 não estão funcionando e </a:t>
                      </a:r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não há previsão de retorno neste ano</a:t>
                      </a: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e existe uma pressão do mercado sobre o regulador.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501860"/>
                  </a:ext>
                </a:extLst>
              </a:tr>
              <a:tr h="12228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25/11</a:t>
                      </a:r>
                      <a:b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14h30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Mesa Redonda: Impactos de 2020 no Mercado Livre e perspectivas para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Andrew Frank Storfe</a:t>
                      </a: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r, CEO da América Energia; </a:t>
                      </a:r>
                      <a:b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Carlos Ratto</a:t>
                      </a: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CEO do BBCE;</a:t>
                      </a:r>
                      <a:b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Pedro Kurbhi</a:t>
                      </a: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Diretor de Comercialização da EDP Brasil;</a:t>
                      </a:r>
                      <a:b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Ricardo Lisboa</a:t>
                      </a: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Sócio Fundador do Grupo Delta Energia.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De forma geral, </a:t>
                      </a:r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 mercado livre do setor elétrico se saiu melhor do que o esperado</a:t>
                      </a: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pelas previsões feitas durante o início da pandemia;</a:t>
                      </a:r>
                      <a:b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Em 2021 a previsão é de forte crescimento com a </a:t>
                      </a:r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migração de novos cliente</a:t>
                      </a: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s, recuperação da demanda e avanços na CCEE;</a:t>
                      </a:r>
                      <a:b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Pressão de players do mercado livre para com o regulador em pontos necessários ao avanço da abertura do mercado;</a:t>
                      </a:r>
                      <a:b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Formação mais robusta de preços com a aplicação do PLD horário e </a:t>
                      </a:r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derivativos de energia</a:t>
                      </a: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381697"/>
                  </a:ext>
                </a:extLst>
              </a:tr>
              <a:tr h="21897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25/11</a:t>
                      </a:r>
                      <a:b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17h00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Requisitos para abertura total do mercado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Alexandre Viana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Mercado de Energia e Assuntos Regulatórios na Thymos Energia;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Andrew Frank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Storfer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CEO da América Energia;  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Carla Primavera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Superintendente da Área de Energia do BNDES; 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Marcos Madureira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Presidente Executivo da ABRADEE; 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Robert Klein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CEO da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Voltalia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Latam;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Élbia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Gannoum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Presidente Executiva da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ABEEólica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;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Júlio Cesar Rezende Ferra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z, Superintendente da ANEEL;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Separação de lastro e energia como requisito para o sucesso do mercado aberto em virtude da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separação do mercado físico do mercado financeiro;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Necessidade de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heading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inteligente de consumidores livres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em vista ao PLD horário e mercado de derivativos - mudança do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Decomp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para o Dessem;</a:t>
                      </a:r>
                      <a:b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Reestruturação e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diversificação do pool de geradores participantes no ACR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dado a composição da matriz elétrica real do parque gerador.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405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02185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ixaDeTexto 13">
            <a:extLst>
              <a:ext uri="{FF2B5EF4-FFF2-40B4-BE49-F238E27FC236}">
                <a16:creationId xmlns:a16="http://schemas.microsoft.com/office/drawing/2014/main" id="{2C6B902E-6D22-4FCC-82C5-DCC0BF71D67A}"/>
              </a:ext>
            </a:extLst>
          </p:cNvPr>
          <p:cNvSpPr txBox="1"/>
          <p:nvPr/>
        </p:nvSpPr>
        <p:spPr>
          <a:xfrm>
            <a:off x="8019678" y="9568061"/>
            <a:ext cx="11881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CONFIDENCIAL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C5FB44E-3A16-4020-A173-8F569A7D1A7A}"/>
              </a:ext>
            </a:extLst>
          </p:cNvPr>
          <p:cNvSpPr txBox="1"/>
          <p:nvPr/>
        </p:nvSpPr>
        <p:spPr>
          <a:xfrm>
            <a:off x="449898" y="136503"/>
            <a:ext cx="14587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E27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12º Encontro Anual do Mercado Livre</a:t>
            </a:r>
            <a:endParaRPr lang="pt-BR" sz="1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A1545EC-E8F6-4190-A789-227350B35880}"/>
              </a:ext>
            </a:extLst>
          </p:cNvPr>
          <p:cNvSpPr txBox="1"/>
          <p:nvPr/>
        </p:nvSpPr>
        <p:spPr>
          <a:xfrm>
            <a:off x="881258" y="1043784"/>
            <a:ext cx="154615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3128856A-79B1-4A1C-8F2A-56545B893FDE}"/>
              </a:ext>
            </a:extLst>
          </p:cNvPr>
          <p:cNvSpPr txBox="1"/>
          <p:nvPr/>
        </p:nvSpPr>
        <p:spPr>
          <a:xfrm>
            <a:off x="906310" y="513199"/>
            <a:ext cx="1495832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encontro trouxe temas como abertura do mercado e migração de clientes, segurança de mercado e formação de preços.</a:t>
            </a:r>
          </a:p>
        </p:txBody>
      </p:sp>
      <p:sp>
        <p:nvSpPr>
          <p:cNvPr id="6" name="Paralelogramo 5">
            <a:extLst>
              <a:ext uri="{FF2B5EF4-FFF2-40B4-BE49-F238E27FC236}">
                <a16:creationId xmlns:a16="http://schemas.microsoft.com/office/drawing/2014/main" id="{A12A3E70-D2EE-4A01-BCA8-2CC56D67B141}"/>
              </a:ext>
            </a:extLst>
          </p:cNvPr>
          <p:cNvSpPr/>
          <p:nvPr/>
        </p:nvSpPr>
        <p:spPr>
          <a:xfrm>
            <a:off x="881258" y="1543551"/>
            <a:ext cx="380506" cy="107950"/>
          </a:xfrm>
          <a:prstGeom prst="parallelogram">
            <a:avLst>
              <a:gd name="adj" fmla="val 57012"/>
            </a:avLst>
          </a:prstGeom>
          <a:solidFill>
            <a:srgbClr val="E27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D3ABFA5-EAF7-485A-AF8E-75CCD99EF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242290"/>
              </p:ext>
            </p:extLst>
          </p:nvPr>
        </p:nvGraphicFramePr>
        <p:xfrm>
          <a:off x="906309" y="1768338"/>
          <a:ext cx="15771771" cy="7717674"/>
        </p:xfrm>
        <a:graphic>
          <a:graphicData uri="http://schemas.openxmlformats.org/drawingml/2006/table">
            <a:tbl>
              <a:tblPr/>
              <a:tblGrid>
                <a:gridCol w="728278">
                  <a:extLst>
                    <a:ext uri="{9D8B030D-6E8A-4147-A177-3AD203B41FA5}">
                      <a16:colId xmlns:a16="http://schemas.microsoft.com/office/drawing/2014/main" val="181747715"/>
                    </a:ext>
                  </a:extLst>
                </a:gridCol>
                <a:gridCol w="2159834">
                  <a:extLst>
                    <a:ext uri="{9D8B030D-6E8A-4147-A177-3AD203B41FA5}">
                      <a16:colId xmlns:a16="http://schemas.microsoft.com/office/drawing/2014/main" val="1034540979"/>
                    </a:ext>
                  </a:extLst>
                </a:gridCol>
                <a:gridCol w="4933950">
                  <a:extLst>
                    <a:ext uri="{9D8B030D-6E8A-4147-A177-3AD203B41FA5}">
                      <a16:colId xmlns:a16="http://schemas.microsoft.com/office/drawing/2014/main" val="1884997922"/>
                    </a:ext>
                  </a:extLst>
                </a:gridCol>
                <a:gridCol w="7949709">
                  <a:extLst>
                    <a:ext uri="{9D8B030D-6E8A-4147-A177-3AD203B41FA5}">
                      <a16:colId xmlns:a16="http://schemas.microsoft.com/office/drawing/2014/main" val="1563377915"/>
                    </a:ext>
                  </a:extLst>
                </a:gridCol>
              </a:tblGrid>
              <a:tr h="2078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Discussão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Destaques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903913"/>
                  </a:ext>
                </a:extLst>
              </a:tr>
              <a:tr h="25764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26/11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10h00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Evolução da segurança na CCEE: discussão sobre garantias no mercado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Agnes Costa, 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Especialista em Políticas Públicas e Gestão Governamental do MME;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Alessandro B. Cunha, 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CEO do Grupo BC Energia;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Daniel Marrocos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Sócio Diretor da NEWCON;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Manuel </a:t>
                      </a:r>
                      <a:r>
                        <a:rPr lang="pt-BR" sz="15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Gorito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Sócio e Head de Energia do BTG Pactual;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Paulo Cézar Tavares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Sócio Diretor Presidente da </a:t>
                      </a:r>
                      <a:r>
                        <a:rPr lang="pt-BR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SolEnergias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Roseane Santos, 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Conselheira na CCEE);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t-BR" sz="15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Efrain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Cruz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Diretor da ANEEL.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PLD horário e derivativos de energia novamente citados como fatores de evolução da segurança de atendimento de contratos e negócios na CCEE;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Aproximação da filosofia dos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contratos do setor elétrico à contratos financeiros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usando de aprendizados e estratégia de operação mais robustos;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Estão previstas para janeiro/2021 as aberturas das audiências públicas que visam debater com a sociedade a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segurança de mercado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a ideia é que haja uma regulamentação que foi bem debatida e seja um consenso. 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27"/>
                  </a:ext>
                </a:extLst>
              </a:tr>
              <a:tr h="20258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26/11</a:t>
                      </a:r>
                      <a:br>
                        <a:rPr lang="pt-BR" sz="15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17h00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Mercado Livre e os Novos Produtos Financeiros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Ricardo Lisboa, 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Sócio Fundador do Grupo Delta;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Carlos Faria, 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CEO da ANACE;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Carlos </a:t>
                      </a:r>
                      <a:r>
                        <a:rPr lang="pt-BR" sz="15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Ratto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CEO do BBCE);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t-BR" sz="15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Cristopher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5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Vlavianos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Fundador e Presidente da </a:t>
                      </a:r>
                      <a:r>
                        <a:rPr lang="pt-BR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Comerc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Fábio </a:t>
                      </a:r>
                      <a:r>
                        <a:rPr lang="pt-BR" sz="15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Zenaro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Diretor de Produtos B3;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Ronaldo Torres, 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</a:t>
                      </a:r>
                      <a:r>
                        <a:rPr lang="pt-BR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Trader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Energia do Banco ABC Brasil.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 abertura do mercado livre requer a criação e reformulação de novos produtos, visando atender diferentes perfis de consumidores e abrir espaço e atrativos para players financeiros;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Da ANACE: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Grandes consumidores de energia </a:t>
                      </a:r>
                      <a:r>
                        <a:rPr lang="pt-BR" sz="15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vêem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 bons olhos o mercado de derivativos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porém existe uma curva de aprendizado a ser respeitada, e;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É esperado que toda a energia gerada pelo aumento de potência instalada vá para o mercado livre pois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há leilões no ACR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já que as distribuidoras estão </a:t>
                      </a:r>
                      <a:r>
                        <a:rPr lang="pt-BR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sobrecontratadas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 no futuro portanto há uma necessidade de mix de oferta no ACR - Da B3: o modelo de derivativos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atrai investimento estrangeiro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devido a facilidade de entendimento do modelo financeiro em comparação ao entendimento do modelo do setor elétrico brasileiro;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564977"/>
                  </a:ext>
                </a:extLst>
              </a:tr>
              <a:tr h="27599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27/11</a:t>
                      </a:r>
                      <a:br>
                        <a:rPr lang="pt-BR" sz="15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10h00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Aprimoramentos previstos na formação de preço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Luiz Augusto Barroso, 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Presidente da PSR; </a:t>
                      </a:r>
                      <a:b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Talita Porto, 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Vice-Presidente do Conselho de Administração CCEE e Diretora da Área de Gestão;</a:t>
                      </a:r>
                      <a:b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Eduardo </a:t>
                      </a:r>
                      <a:r>
                        <a:rPr lang="pt-BR" sz="15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Takamori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5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Guiyotoku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Gerente de Assuntos Regulatórios e de Mercado da Engie;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Alexandre Lopes - 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Vice-Presidente de Estratégia e Comunicação da ABRACEEL;</a:t>
                      </a:r>
                      <a:b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t-BR" sz="15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Fillipe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Soares - 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Diretor Técnico da Abrace;</a:t>
                      </a:r>
                      <a:b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Gustavo </a:t>
                      </a:r>
                      <a:r>
                        <a:rPr lang="pt-BR" sz="15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Arfux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Diretor na </a:t>
                      </a:r>
                      <a:r>
                        <a:rPr lang="pt-BR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Comercializadora.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MRE: muito espaço para melhorar, mas o mecanismo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atenua os benefícios do preço horário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t-BR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Takamori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a hidrelétrica tem muita flexibilidade. Primeiro ponto é ser opcional (se é tão bom, por que ser obrigatório?). Barroso: A hidrelétrica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 bastante flexibilidade, mas se um grande gerador tem uma capacidade de modular para capturar os preços do preço horário, este ônus e bônus é compartilhado.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CCEE reforça que se não tiverem muitas alterações na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repactuação do risco hidrológico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CCEE pretende apresentar os </a:t>
                      </a:r>
                      <a:r>
                        <a:rPr lang="pt-BR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calculos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finais </a:t>
                      </a:r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ainda este ano.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Sinal do preço muito mais rápida. Na greve dos caminhoneiros que começou num domingo, o preço da semana estava de acordo com a demanda prevista e com a greve a demanda diminuiu </a:t>
                      </a:r>
                      <a:r>
                        <a:rPr lang="pt-BR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consideravelmente.Preço</a:t>
                      </a:r>
                      <a: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horário corrige este gap.</a:t>
                      </a:r>
                      <a:br>
                        <a:rPr lang="pt-BR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pt-BR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654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08989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o Office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87CBF87D601BE42BC51124E06590537" ma:contentTypeVersion="12" ma:contentTypeDescription="Crie um novo documento." ma:contentTypeScope="" ma:versionID="08ecc71731c7c9e1b723332b944abe5d">
  <xsd:schema xmlns:xsd="http://www.w3.org/2001/XMLSchema" xmlns:xs="http://www.w3.org/2001/XMLSchema" xmlns:p="http://schemas.microsoft.com/office/2006/metadata/properties" xmlns:ns2="287816cf-1621-46f8-b613-f2728f5d60e0" xmlns:ns3="fd65ce24-a60c-4d62-b11b-76aaedc1b93b" targetNamespace="http://schemas.microsoft.com/office/2006/metadata/properties" ma:root="true" ma:fieldsID="6da29f8269d99e9949f392983a510f35" ns2:_="" ns3:_="">
    <xsd:import namespace="287816cf-1621-46f8-b613-f2728f5d60e0"/>
    <xsd:import namespace="fd65ce24-a60c-4d62-b11b-76aaedc1b9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7816cf-1621-46f8-b613-f2728f5d60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5ce24-a60c-4d62-b11b-76aaedc1b93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2B076A-3714-4E50-BB52-864ABF0100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E51846-23D9-4CC1-BC67-448BB1C7A942}">
  <ds:schemaRefs>
    <ds:schemaRef ds:uri="287816cf-1621-46f8-b613-f2728f5d60e0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fd65ce24-a60c-4d62-b11b-76aaedc1b93b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F8C34E4-67DE-4207-8053-0C62776F316E}"/>
</file>

<file path=docProps/app.xml><?xml version="1.0" encoding="utf-8"?>
<Properties xmlns="http://schemas.openxmlformats.org/officeDocument/2006/extended-properties" xmlns:vt="http://schemas.openxmlformats.org/officeDocument/2006/docPropsVTypes">
  <TotalTime>15615</TotalTime>
  <Words>1138</Words>
  <Application>Microsoft Office PowerPoint</Application>
  <PresentationFormat>Personalizar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Manager>MonkeyBusiness</Manager>
  <Company>MonkeyBusiness</Company>
  <LinksUpToDate>false</LinksUpToDate>
  <SharedDoc>false</SharedDoc>
  <HyperlinkBase>www.monkeybusiness.com.br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MonkeyBusiness</dc:title>
  <dc:subject>Direção de Arte</dc:subject>
  <dc:creator>Thymos</dc:creator>
  <dc:description>www.monkeybusiness.com.br_x000d_contato@monkeybusiness.com.br_x000d_(55 11) 2729.9615 / 2615.6096</dc:description>
  <cp:lastModifiedBy>Vitor Campos</cp:lastModifiedBy>
  <cp:revision>2</cp:revision>
  <dcterms:created xsi:type="dcterms:W3CDTF">2011-08-24T22:15:08Z</dcterms:created>
  <dcterms:modified xsi:type="dcterms:W3CDTF">2020-11-27T17:40:33Z</dcterms:modified>
  <cp:category>Agência de Apresentações Profissionais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0x010100B87CBF87D601BE42BC51124E06590537</vt:lpwstr>
  </property>
</Properties>
</file>